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12192000"/>
  <p:embeddedFontLst>
    <p:embeddedFont>
      <p:font typeface="MiSans" panose="020B0604020202020204" charset="-122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860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7934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272790" y="258318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/>
              </a:gs>
              <a:gs pos="66000">
                <a:srgbClr val="72C3CF">
                  <a:alpha val="0"/>
                </a:srgbClr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3272790" y="258318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109835" y="5440045"/>
            <a:ext cx="2676525" cy="267652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0109835" y="5440045"/>
            <a:ext cx="2676525" cy="26765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90015" y="2153920"/>
            <a:ext cx="10031095" cy="960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Innovating Together: Human-AI Synergy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02630" y="5266055"/>
            <a:ext cx="3486150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Life Re-Engineered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79500" y="3972560"/>
            <a:ext cx="3327400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079500" y="3972560"/>
            <a:ext cx="3327400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548005" y="5944235"/>
            <a:ext cx="156908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548005" y="5944235"/>
            <a:ext cx="156908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420000">
            <a:off x="-590550" y="-811530"/>
            <a:ext cx="2007870" cy="181673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420000">
            <a:off x="-590550" y="-811530"/>
            <a:ext cx="2007870" cy="1816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78815" y="864870"/>
            <a:ext cx="1105662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Wellness Companions at Home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57010" y="3972560"/>
            <a:ext cx="3327400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557010" y="3972560"/>
            <a:ext cx="3327400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r="32427" b="14551"/>
          <a:stretch/>
        </p:blipFill>
        <p:spPr>
          <a:xfrm>
            <a:off x="1079500" y="1750060"/>
            <a:ext cx="4591685" cy="1911985"/>
          </a:xfrm>
          <a:prstGeom prst="rect">
            <a:avLst/>
          </a:prstGeom>
        </p:spPr>
      </p:pic>
      <p:pic>
        <p:nvPicPr>
          <p:cNvPr id="12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r="32293" b="9996"/>
          <a:stretch/>
        </p:blipFill>
        <p:spPr>
          <a:xfrm>
            <a:off x="6557010" y="1750060"/>
            <a:ext cx="4595495" cy="191198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079500" y="4020820"/>
            <a:ext cx="317500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Monitoring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1079500" y="4469765"/>
            <a:ext cx="5018405" cy="2101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 wearables track health metrics and offer real-time coaching, enabling preventive healthcare and early intervention.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6557010" y="4020820"/>
            <a:ext cx="317500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Personalized Wellness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6557010" y="4469765"/>
            <a:ext cx="5018405" cy="2101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Voice assistants and chatbots provide tailored wellness advice, from medication reminders to mental health support, enhancing overall well-being.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171555" y="-620077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171555" y="-620077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47015" y="5991225"/>
            <a:ext cx="5991860" cy="7931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Homes Anticipate Needs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357630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357630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545590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2" name="Text 10"/>
          <p:cNvSpPr/>
          <p:nvPr/>
        </p:nvSpPr>
        <p:spPr>
          <a:xfrm>
            <a:off x="1545590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730433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730433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918393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6" name="Text 14"/>
          <p:cNvSpPr/>
          <p:nvPr/>
        </p:nvSpPr>
        <p:spPr>
          <a:xfrm>
            <a:off x="4918393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103235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103235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91195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20" name="Text 18"/>
          <p:cNvSpPr/>
          <p:nvPr/>
        </p:nvSpPr>
        <p:spPr>
          <a:xfrm>
            <a:off x="8291195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rot="19260000">
            <a:off x="11113790" y="6092886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20"/>
          <p:cNvSpPr/>
          <p:nvPr/>
        </p:nvSpPr>
        <p:spPr>
          <a:xfrm rot="19260000">
            <a:off x="11113790" y="6092886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1695271" y="5956459"/>
            <a:ext cx="431483" cy="43148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4" name="Text 22"/>
          <p:cNvSpPr/>
          <p:nvPr/>
        </p:nvSpPr>
        <p:spPr>
          <a:xfrm>
            <a:off x="11695271" y="5956459"/>
            <a:ext cx="431483" cy="4314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476375" y="1725930"/>
            <a:ext cx="2776855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 Living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545590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homes learn daily routines, adjusting lighting, temperature, and security settings to optimize comfort and energy efficiency.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857433" y="1725930"/>
            <a:ext cx="2801620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Effortless Convenience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918393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systems reorder groceries and manage household tasks, reducing manual effort and creating a seamless living experience.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21345" y="1725930"/>
            <a:ext cx="2827020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Sustainable Living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91195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home technology shifts energy usage to off-peak hours, lowering bills and reducing environmental impact.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Play &amp; Creativity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992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1992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9130665" y="-893445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9130665" y="-893445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33470" y="5574665"/>
            <a:ext cx="95275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85CADB"/>
          </a:solidFill>
          <a:ln/>
        </p:spPr>
      </p:sp>
      <p:sp>
        <p:nvSpPr>
          <p:cNvPr id="8" name="Text 6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78860" y="3120099"/>
            <a:ext cx="5359041" cy="3136383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0" name="Text 8"/>
          <p:cNvSpPr/>
          <p:nvPr/>
        </p:nvSpPr>
        <p:spPr>
          <a:xfrm>
            <a:off x="678860" y="3120099"/>
            <a:ext cx="5359041" cy="31363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78860" y="645839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Ignites Creative Boundaries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54160" y="3120098"/>
            <a:ext cx="5359041" cy="3136384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3" name="Text 11"/>
          <p:cNvSpPr/>
          <p:nvPr/>
        </p:nvSpPr>
        <p:spPr>
          <a:xfrm>
            <a:off x="6254160" y="3120098"/>
            <a:ext cx="5359041" cy="313638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4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b="14551"/>
          <a:stretch/>
        </p:blipFill>
        <p:spPr>
          <a:xfrm>
            <a:off x="678860" y="1398320"/>
            <a:ext cx="5359067" cy="1560189"/>
          </a:xfrm>
          <a:prstGeom prst="rect">
            <a:avLst/>
          </a:prstGeom>
        </p:spPr>
      </p:pic>
      <p:pic>
        <p:nvPicPr>
          <p:cNvPr id="15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b="9996"/>
          <a:stretch/>
        </p:blipFill>
        <p:spPr>
          <a:xfrm>
            <a:off x="6254140" y="1398308"/>
            <a:ext cx="5359067" cy="1561904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9099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Unleashing Creativity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910590" y="4115435"/>
            <a:ext cx="4990465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Generative models create original art, music, and stories in seconds, empowering creators to explore new styles and ideas rapidly.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4852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Curatorial Vision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478905" y="4115435"/>
            <a:ext cx="4866640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focus shifts from technical execution to curatorial vision, as AI handles the heavy lifting, allowing creators to refine and direct the creative process.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916943" y="-998135"/>
            <a:ext cx="2180867" cy="209310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916943" y="-998135"/>
            <a:ext cx="2180867" cy="2093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72695" y="950119"/>
            <a:ext cx="7029688" cy="5324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Games Adapt to Player Psyche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5D9E1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1457305" y="-549989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1457305" y="-549989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5572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4142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97395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85965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59218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477885" y="2570480"/>
            <a:ext cx="1819275" cy="8934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13790" y="1325245"/>
            <a:ext cx="2809875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6647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Dynamic Narratives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6583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AI-driven games adapt storylines in real-time, creating personalized experiences that keep players engaged and immersed.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34865" y="1325245"/>
            <a:ext cx="341884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58470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Emotional Engagement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58406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NPCs use voice analysis to respond emotionally, enhancing player connection and making gameplay more responsive to individual psychology.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44205" y="1325245"/>
            <a:ext cx="342011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0293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Optimized Flow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0229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adjusts game difficulty dynamically to maintain the ideal flow state, ensuring players are always challenged but not overwhelmed.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Triage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79012" y="-793115"/>
            <a:ext cx="3281998" cy="3281998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9879012" y="-793115"/>
            <a:ext cx="3281998" cy="328199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1750" y="1960563"/>
            <a:ext cx="12239625" cy="3254375"/>
          </a:xfrm>
          <a:prstGeom prst="rect">
            <a:avLst/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-31750" y="1960563"/>
            <a:ext cx="12239625" cy="32543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-298450" y="6030595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-298450" y="6030595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85CADB"/>
          </a:solidFill>
          <a:ln/>
        </p:spPr>
      </p:sp>
      <p:sp>
        <p:nvSpPr>
          <p:cNvPr id="9" name="Text 7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88340" y="1227772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Sort Tasks: Automate, Augment, Lead</a:t>
            </a:r>
            <a:endParaRPr lang="en-US" sz="1600" dirty="0"/>
          </a:p>
        </p:txBody>
      </p:sp>
      <p:pic>
        <p:nvPicPr>
          <p:cNvPr id="11" name="Image 0" descr="https://kimi-img.moonshot.cn/pub/slides/slides_tmpl/image/25-09-28-15:21:08-d3ce3p0s8jdo4os5dbt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4963" y="1948945"/>
            <a:ext cx="5222916" cy="3265942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04215" y="2488882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Mapping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04215" y="3181350"/>
            <a:ext cx="5560695" cy="19088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Map tasks on two axes: predictability and need for empathy. High predictability tasks are automated, while those requiring empathy remain human-led, optimizing cognitive load.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357516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AI-Resistant Core Keeps Value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rot="3300000">
            <a:off x="-729752" y="6112531"/>
            <a:ext cx="1559596" cy="149683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 rot="3300000">
            <a:off x="-729752" y="6112531"/>
            <a:ext cx="1559596" cy="14968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412976" y="6058852"/>
            <a:ext cx="980511" cy="98051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0412976" y="6058852"/>
            <a:ext cx="980511" cy="98051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1027886" y="5452745"/>
            <a:ext cx="1624965" cy="16249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11027886" y="5452745"/>
            <a:ext cx="1624965" cy="16249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457305" y="-549989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1457305" y="-549989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9" name="Image 0" descr="https://kimi-img.moonshot.cn/pub/slides/slides_tmpl/image/25-09-28-15:21:36-d3ce400s8jdo4os5dc40.jpg"/>
          <p:cNvPicPr>
            <a:picLocks noChangeAspect="1"/>
          </p:cNvPicPr>
          <p:nvPr/>
        </p:nvPicPr>
        <p:blipFill>
          <a:blip r:embed="rId3"/>
          <a:srcRect l="36858" r="25994"/>
          <a:stretch/>
        </p:blipFill>
        <p:spPr>
          <a:xfrm>
            <a:off x="9142095" y="956310"/>
            <a:ext cx="3510915" cy="4989830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881380" y="177927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Judgment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63600" y="2118360"/>
            <a:ext cx="7832725" cy="8229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Tasks requiring ethical decision-making remain human-led, as AI cannot fully replicate moral reasoning and societal norms.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86130" y="3449129"/>
            <a:ext cx="26682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Cross-Cultural Negotiation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786130" y="3788219"/>
            <a:ext cx="2668270" cy="2004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intuition and cultural understanding are crucial in complex negotiations, areas where AI lacks the nuanced context.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3587750" y="3449193"/>
            <a:ext cx="26682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Empathetic Mentorship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3587750" y="3788283"/>
            <a:ext cx="2668270" cy="2004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Building and maintaining relationships require empathy, a uniquely human trait that AI cannot fully replace.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255957" y="3449193"/>
            <a:ext cx="26682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Investing in Human Skills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255957" y="3788283"/>
            <a:ext cx="2668270" cy="2004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Focusing on these human-centric skills future-proofs careers and ensures societal trust in critical decision-making processes.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Thrive Skills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002155" y="4951952"/>
            <a:ext cx="796671" cy="796671"/>
          </a:xfrm>
          <a:prstGeom prst="donut">
            <a:avLst>
              <a:gd name="adj" fmla="val 48877"/>
            </a:avLst>
          </a:prstGeom>
          <a:solidFill>
            <a:srgbClr val="63BCCA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2002155" y="4951952"/>
            <a:ext cx="796671" cy="79667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1699895" y="-1519158"/>
            <a:ext cx="6027261" cy="6027261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1699895" y="-1519158"/>
            <a:ext cx="6027261" cy="60272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528253" y="5004118"/>
            <a:ext cx="326390" cy="32639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2528253" y="5004118"/>
            <a:ext cx="326390" cy="326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52530" y="3782060"/>
            <a:ext cx="4528780" cy="575945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9" name="Text 7"/>
          <p:cNvSpPr/>
          <p:nvPr/>
        </p:nvSpPr>
        <p:spPr>
          <a:xfrm>
            <a:off x="5952530" y="3782060"/>
            <a:ext cx="4528780" cy="5759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52490" y="378206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952490" y="378206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05870" y="290385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3" name="Text 11"/>
          <p:cNvSpPr/>
          <p:nvPr/>
        </p:nvSpPr>
        <p:spPr>
          <a:xfrm>
            <a:off x="6005870" y="290385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52490" y="290385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52490" y="290385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52530" y="1148715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7" name="Text 15"/>
          <p:cNvSpPr/>
          <p:nvPr/>
        </p:nvSpPr>
        <p:spPr>
          <a:xfrm>
            <a:off x="5952530" y="1148715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52490" y="114871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952490" y="114871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05870" y="202628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1" name="Text 19"/>
          <p:cNvSpPr/>
          <p:nvPr/>
        </p:nvSpPr>
        <p:spPr>
          <a:xfrm>
            <a:off x="6005870" y="202628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952490" y="202628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5952490" y="202628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05870" y="5537200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5" name="Text 23"/>
          <p:cNvSpPr/>
          <p:nvPr/>
        </p:nvSpPr>
        <p:spPr>
          <a:xfrm>
            <a:off x="6005870" y="5537200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52490" y="553720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5952490" y="553720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52530" y="4659630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9" name="Text 27"/>
          <p:cNvSpPr/>
          <p:nvPr/>
        </p:nvSpPr>
        <p:spPr>
          <a:xfrm>
            <a:off x="5952530" y="4659630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52490" y="465963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5952490" y="465963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5492" y="874233"/>
            <a:ext cx="4389031" cy="9989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05195" y="125603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99250" y="125603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Everywhere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05195" y="213360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99250" y="213360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of Work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005195" y="301117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99250" y="301117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Life Re-Engineered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005830" y="3889375"/>
            <a:ext cx="511810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99250" y="388937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Play &amp; Creativity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005195" y="476694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699250" y="476694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Triage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005195" y="564451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99250" y="564451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Thrive Skills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930535" y="-1973515"/>
            <a:ext cx="3278331" cy="3278331"/>
          </a:xfrm>
          <a:prstGeom prst="ellipse">
            <a:avLst/>
          </a:prstGeom>
          <a:solidFill>
            <a:srgbClr val="E4F3F7"/>
          </a:solidFill>
          <a:ln/>
        </p:spPr>
      </p:sp>
      <p:sp>
        <p:nvSpPr>
          <p:cNvPr id="3" name="Text 1"/>
          <p:cNvSpPr/>
          <p:nvPr/>
        </p:nvSpPr>
        <p:spPr>
          <a:xfrm>
            <a:off x="-1930535" y="-1973515"/>
            <a:ext cx="3278331" cy="3278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348105" y="869950"/>
            <a:ext cx="807085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Five Competencies for AI Synergy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15840000">
            <a:off x="8964785" y="4071499"/>
            <a:ext cx="3912574" cy="3912574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gradFill flip="none" rotWithShape="1">
              <a:gsLst>
                <a:gs pos="0">
                  <a:srgbClr val="F6F8FD"/>
                </a:gs>
                <a:gs pos="100000">
                  <a:srgbClr val="63BCCA"/>
                </a:gs>
              </a:gsLst>
              <a:lin ang="5400000" scaled="1"/>
            </a:gradFill>
            <a:prstDash val="sysDot"/>
          </a:ln>
        </p:spPr>
      </p:sp>
      <p:sp>
        <p:nvSpPr>
          <p:cNvPr id="6" name="Text 4"/>
          <p:cNvSpPr/>
          <p:nvPr/>
        </p:nvSpPr>
        <p:spPr>
          <a:xfrm rot="15840000">
            <a:off x="8964785" y="4071499"/>
            <a:ext cx="3912574" cy="39125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964730" y="4327961"/>
            <a:ext cx="3656106" cy="3656106"/>
          </a:xfrm>
          <a:prstGeom prst="ellipse">
            <a:avLst/>
          </a:prstGeom>
          <a:gradFill flip="none" rotWithShape="1">
            <a:gsLst>
              <a:gs pos="0">
                <a:srgbClr val="63BCCA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8964730" y="4327961"/>
            <a:ext cx="3656106" cy="3656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74974" y="3569701"/>
            <a:ext cx="4489927" cy="4489927"/>
          </a:xfrm>
          <a:prstGeom prst="ellipse">
            <a:avLst/>
          </a:prstGeom>
          <a:gradFill flip="none" rotWithShape="1">
            <a:gsLst>
              <a:gs pos="0">
                <a:srgbClr val="E4F3F7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6474974" y="3569701"/>
            <a:ext cx="4489927" cy="44899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468419" y="1795252"/>
            <a:ext cx="167262" cy="1594562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2" name="Text 10"/>
          <p:cNvSpPr/>
          <p:nvPr/>
        </p:nvSpPr>
        <p:spPr>
          <a:xfrm>
            <a:off x="1468419" y="1795252"/>
            <a:ext cx="167262" cy="159456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469054" y="3892022"/>
            <a:ext cx="166655" cy="1940236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4" name="Text 12"/>
          <p:cNvSpPr/>
          <p:nvPr/>
        </p:nvSpPr>
        <p:spPr>
          <a:xfrm>
            <a:off x="1469054" y="3892022"/>
            <a:ext cx="166655" cy="19402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936750" y="1795145"/>
            <a:ext cx="54241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Literacy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936557" y="2134330"/>
            <a:ext cx="8307446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Understanding AI mechanics is crucial for leveraging technology effectively in both professional and personal contexts.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937385" y="3891915"/>
            <a:ext cx="502856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Critical Thinking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937385" y="4231005"/>
            <a:ext cx="6291580" cy="15951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Critical thinking enables humans to frame the right questions and interpret AI insights, ensuring informed decision-making.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Mindset: Collaborator not Competitor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2757" y="1978660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722757" y="1978660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66902" y="2230755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66902" y="2230755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12615" y="1978343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412615" y="1978343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580890" y="2230438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580890" y="2230438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93710" y="1978343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093710" y="1978343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36585" y="2230438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236585" y="2230438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66902" y="2266315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Reframing AI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45642" y="2714625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View AI as an amplifier of human potential, not a competitor, to foster a collaborative mindset.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580890" y="2265998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Growth Mindset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59630" y="2714308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Adopt a growth mindset to embrace continuous learning and adapt to the rapidly evolving AI landscape.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236585" y="2265998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Psychological Pivot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15325" y="2714308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mindset shift reduces resistance to change and accelerates experimentation, essential for thriving in the AI era.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Opportunity Radar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10-d3ce3pgs8jdo4os5dbug.jpg"/>
          <p:cNvPicPr>
            <a:picLocks noChangeAspect="1"/>
          </p:cNvPicPr>
          <p:nvPr/>
        </p:nvPicPr>
        <p:blipFill>
          <a:blip r:embed="rId3"/>
          <a:srcRect t="36329"/>
          <a:stretch/>
        </p:blipFill>
        <p:spPr>
          <a:xfrm>
            <a:off x="0" y="-2623"/>
            <a:ext cx="12192045" cy="3439517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>
                  <a:alpha val="53000"/>
                </a:srgbClr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778000" y="2076450"/>
            <a:ext cx="8953500" cy="3636645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6" name="Text 3"/>
          <p:cNvSpPr/>
          <p:nvPr/>
        </p:nvSpPr>
        <p:spPr>
          <a:xfrm>
            <a:off x="1778000" y="2076450"/>
            <a:ext cx="8953500" cy="36366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371090" y="2588578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Map Your AI Futures Canvas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 rot="1800000">
            <a:off x="-2201768" y="4743937"/>
            <a:ext cx="4659691" cy="465969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>
                  <a:alpha val="53000"/>
                </a:srgbClr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6"/>
          <p:cNvSpPr/>
          <p:nvPr/>
        </p:nvSpPr>
        <p:spPr>
          <a:xfrm rot="1800000">
            <a:off x="-2201768" y="4743937"/>
            <a:ext cx="4659691" cy="465969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355215" y="3436938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Inventory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371090" y="3891280"/>
            <a:ext cx="7767320" cy="1739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Inventory tasks across work, life, and play, score them on repetition and predictability, and categorize them to visualize change and identify opportunities.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Emerging Roles You Can Claim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38321" y="1439500"/>
            <a:ext cx="4982008" cy="2297983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838321" y="1439500"/>
            <a:ext cx="4982008" cy="22979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108700" y="1439418"/>
            <a:ext cx="4982210" cy="229806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6108700" y="1439418"/>
            <a:ext cx="4982210" cy="2298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20738" y="4004373"/>
            <a:ext cx="4982210" cy="229806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820738" y="4004373"/>
            <a:ext cx="4982210" cy="2298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91238" y="4004183"/>
            <a:ext cx="4982210" cy="229806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6091238" y="4004183"/>
            <a:ext cx="4982210" cy="2298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97992" y="1344253"/>
            <a:ext cx="648944" cy="460994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20" name="Text 18"/>
          <p:cNvSpPr/>
          <p:nvPr/>
        </p:nvSpPr>
        <p:spPr>
          <a:xfrm>
            <a:off x="697992" y="1344253"/>
            <a:ext cx="648944" cy="46099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51690" y="1614118"/>
            <a:ext cx="3582525" cy="3390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Wellness Coach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51690" y="1915098"/>
            <a:ext cx="4450534" cy="16871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role focused on using AI to guide personal health and wellness, combining technology with human empathy.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68365" y="1344168"/>
            <a:ext cx="668020" cy="461010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24" name="Text 22"/>
          <p:cNvSpPr/>
          <p:nvPr/>
        </p:nvSpPr>
        <p:spPr>
          <a:xfrm>
            <a:off x="5968365" y="1344168"/>
            <a:ext cx="66802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522085" y="1614043"/>
            <a:ext cx="360045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Dataset Curator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522085" y="1915033"/>
            <a:ext cx="4450715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Ensuring fairness and transparency in AI training data, a critical role in maintaining ethical standards.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80403" y="3909123"/>
            <a:ext cx="666750" cy="461010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28" name="Text 26"/>
          <p:cNvSpPr/>
          <p:nvPr/>
        </p:nvSpPr>
        <p:spPr>
          <a:xfrm>
            <a:off x="680403" y="3909123"/>
            <a:ext cx="66675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34123" y="4178998"/>
            <a:ext cx="3449320" cy="4343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Human-AI Interaction Designer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34123" y="4479988"/>
            <a:ext cx="4450715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Designing intuitive AI interfaces that enhance collaboration between humans and machines.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950903" y="3908933"/>
            <a:ext cx="685800" cy="461010"/>
          </a:xfrm>
          <a:prstGeom prst="roundRect">
            <a:avLst>
              <a:gd name="adj" fmla="val 50000"/>
            </a:avLst>
          </a:prstGeom>
          <a:solidFill>
            <a:srgbClr val="63BCCA"/>
          </a:solidFill>
          <a:ln/>
        </p:spPr>
      </p:sp>
      <p:sp>
        <p:nvSpPr>
          <p:cNvPr id="32" name="Text 30"/>
          <p:cNvSpPr/>
          <p:nvPr/>
        </p:nvSpPr>
        <p:spPr>
          <a:xfrm>
            <a:off x="5950903" y="3908933"/>
            <a:ext cx="685800" cy="461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04623" y="4178808"/>
            <a:ext cx="34683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Augmented Creativity Director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04623" y="4479798"/>
            <a:ext cx="4450715" cy="12426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Leveraging AI to amplify creative output, blending human vision with algorithmic capabilities.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Ethics &amp; Next Steps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38695" y="3823454"/>
            <a:ext cx="12230695" cy="2276475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38695" y="3823454"/>
            <a:ext cx="12230695" cy="22764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57516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Guard Fairness Transparency Privacy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5D9E1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63806" y="1866900"/>
            <a:ext cx="3311525" cy="423354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863806" y="1866900"/>
            <a:ext cx="3311525" cy="4233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012684" y="1866710"/>
            <a:ext cx="3311525" cy="423354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8012684" y="1866710"/>
            <a:ext cx="3311525" cy="4233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34459" y="1866710"/>
            <a:ext cx="3311525" cy="423354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4434459" y="1866710"/>
            <a:ext cx="3311525" cy="4233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9" name="Image 0" descr="https://kimi-img.moonshot.cn/pub/slides/slides_tmpl/image/25-09-28-15:21:23-d3ce3sos8jdo4os5dc1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2430" y="2060575"/>
            <a:ext cx="3281045" cy="1762760"/>
          </a:xfrm>
          <a:prstGeom prst="rect">
            <a:avLst/>
          </a:prstGeom>
        </p:spPr>
      </p:pic>
      <p:pic>
        <p:nvPicPr>
          <p:cNvPr id="20" name="Image 1" descr="https://kimi-img.moonshot.cn/pub/slides/slides_tmpl/image/25-09-28-15:21:35-d3ce3vos8jdo4os5dc3g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790" y="2062480"/>
            <a:ext cx="3311525" cy="1760855"/>
          </a:xfrm>
          <a:prstGeom prst="rect">
            <a:avLst/>
          </a:prstGeom>
        </p:spPr>
      </p:pic>
      <p:pic>
        <p:nvPicPr>
          <p:cNvPr id="21" name="Image 2" descr="https://kimi-img.moonshot.cn/pub/slides/slides_tmpl/image/25-09-28-15:21:24-d3ce3t0s8jdo4os5dc2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6110" y="2060575"/>
            <a:ext cx="3311525" cy="1762760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962231" y="392303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Bias Audits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962231" y="4310380"/>
            <a:ext cx="308737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Conduct regular bias audits to ensure AI systems are fair and unbiased, preventing discriminatory outcomes.</a:t>
            </a:r>
            <a:endParaRPr lang="en-US" sz="1600" dirty="0"/>
          </a:p>
        </p:txBody>
      </p:sp>
      <p:sp>
        <p:nvSpPr>
          <p:cNvPr id="24" name="Text 19"/>
          <p:cNvSpPr/>
          <p:nvPr/>
        </p:nvSpPr>
        <p:spPr>
          <a:xfrm>
            <a:off x="4532884" y="392284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Explainability</a:t>
            </a:r>
            <a:endParaRPr lang="en-US" sz="1600" dirty="0"/>
          </a:p>
        </p:txBody>
      </p:sp>
      <p:sp>
        <p:nvSpPr>
          <p:cNvPr id="25" name="Text 20"/>
          <p:cNvSpPr/>
          <p:nvPr/>
        </p:nvSpPr>
        <p:spPr>
          <a:xfrm>
            <a:off x="4532884" y="4310190"/>
            <a:ext cx="308737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Document model decisions to ensure transparency, building trust and accountability in AI deployments.</a:t>
            </a:r>
            <a:endParaRPr lang="en-US" sz="1600" dirty="0"/>
          </a:p>
        </p:txBody>
      </p:sp>
      <p:sp>
        <p:nvSpPr>
          <p:cNvPr id="26" name="Text 21"/>
          <p:cNvSpPr/>
          <p:nvPr/>
        </p:nvSpPr>
        <p:spPr>
          <a:xfrm>
            <a:off x="8111109" y="392284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Privacy Protocols</a:t>
            </a:r>
            <a:endParaRPr lang="en-US" sz="1600" dirty="0"/>
          </a:p>
        </p:txBody>
      </p:sp>
      <p:sp>
        <p:nvSpPr>
          <p:cNvPr id="27" name="Text 22"/>
          <p:cNvSpPr/>
          <p:nvPr/>
        </p:nvSpPr>
        <p:spPr>
          <a:xfrm>
            <a:off x="8111109" y="4310190"/>
            <a:ext cx="308737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differential privacy to protect user data, safeguarding individual information while leveraging collective insights.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30020" y="1892300"/>
            <a:ext cx="4139565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430020" y="1892300"/>
            <a:ext cx="4139565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547808" y="5944260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547808" y="594426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34614" y="1040760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 Experimentation Protocol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55063" y="739688"/>
            <a:ext cx="104819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6327140" y="1892300"/>
            <a:ext cx="4126865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327140" y="1892300"/>
            <a:ext cx="4126865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r="32427" b="14551"/>
          <a:stretch/>
        </p:blipFill>
        <p:spPr>
          <a:xfrm>
            <a:off x="1430329" y="2439008"/>
            <a:ext cx="4126217" cy="1777742"/>
          </a:xfrm>
          <a:prstGeom prst="rect">
            <a:avLst/>
          </a:prstGeom>
        </p:spPr>
      </p:pic>
      <p:pic>
        <p:nvPicPr>
          <p:cNvPr id="11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r="32293" b="9996"/>
          <a:stretch/>
        </p:blipFill>
        <p:spPr>
          <a:xfrm>
            <a:off x="6327380" y="2439026"/>
            <a:ext cx="4129919" cy="1777754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 rot="19260000">
            <a:off x="11113790" y="6092886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3" name="Text 9"/>
          <p:cNvSpPr/>
          <p:nvPr/>
        </p:nvSpPr>
        <p:spPr>
          <a:xfrm rot="19260000">
            <a:off x="11113790" y="6092886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1695271" y="5956459"/>
            <a:ext cx="431483" cy="43148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5" name="Text 11"/>
          <p:cNvSpPr/>
          <p:nvPr/>
        </p:nvSpPr>
        <p:spPr>
          <a:xfrm>
            <a:off x="11695271" y="5956459"/>
            <a:ext cx="431483" cy="4314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0571480" y="-56857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42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7" name="Text 13"/>
          <p:cNvSpPr/>
          <p:nvPr/>
        </p:nvSpPr>
        <p:spPr>
          <a:xfrm>
            <a:off x="10571480" y="-56857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1430020" y="1939925"/>
            <a:ext cx="412686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Micro-Team Pilot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1065530" y="4328160"/>
            <a:ext cx="4750435" cy="19323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Form a small team to pilot an AI solution for a low-risk process, capturing quantitative and qualitative feedback for iteration.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6327140" y="1939925"/>
            <a:ext cx="412623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Iterative Learning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6139180" y="4328160"/>
            <a:ext cx="4750435" cy="19323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rapid cycles to convert uncertainty into empirical insight, building organizational muscle memory for continuous AI integration.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Call to Action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09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7065" y="1075055"/>
            <a:ext cx="5763260" cy="9036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Draft Your 90-Day AI Co-Creator Plan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39750" y="515938"/>
            <a:ext cx="1143000" cy="1205547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6F8FD">
                  <a:alpha val="78000"/>
                </a:srgbClr>
              </a:gs>
              <a:gs pos="100000">
                <a:srgbClr val="6EC0CE">
                  <a:alpha val="53000"/>
                </a:srgbClr>
              </a:gs>
            </a:gsLst>
            <a:lin ang="54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539750" y="515938"/>
            <a:ext cx="1143000" cy="120554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873250" y="4577318"/>
            <a:ext cx="1143000" cy="1486377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6F8FD">
                  <a:alpha val="78000"/>
                </a:srgbClr>
              </a:gs>
              <a:gs pos="100000">
                <a:srgbClr val="D2EFF8"/>
              </a:gs>
            </a:gsLst>
            <a:lin ang="54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1873250" y="4577318"/>
            <a:ext cx="1143000" cy="148637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9750" y="1928813"/>
            <a:ext cx="1143000" cy="1205547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6F8FD">
                  <a:alpha val="78000"/>
                </a:srgbClr>
              </a:gs>
              <a:gs pos="100000">
                <a:srgbClr val="63BCCA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539750" y="1928813"/>
            <a:ext cx="1143000" cy="120554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206750" y="5891054"/>
            <a:ext cx="1143000" cy="1205547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D2EFF8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3206750" y="5891054"/>
            <a:ext cx="1143000" cy="120554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9-28-15:21:08-d3ce3p0s8jdo4os5dbt0.jpg"/>
          <p:cNvPicPr>
            <a:picLocks noChangeAspect="1"/>
          </p:cNvPicPr>
          <p:nvPr/>
        </p:nvPicPr>
        <p:blipFill>
          <a:blip r:embed="rId3"/>
          <a:srcRect l="18051" r="18051"/>
          <a:stretch/>
        </p:blipFill>
        <p:spPr>
          <a:xfrm>
            <a:off x="1862995" y="957852"/>
            <a:ext cx="2486703" cy="3423068"/>
          </a:xfrm>
          <a:prstGeom prst="rect">
            <a:avLst/>
          </a:prstGeom>
        </p:spPr>
      </p:pic>
      <p:pic>
        <p:nvPicPr>
          <p:cNvPr id="12" name="Image 1" descr="https://kimi-img.moonshot.cn/pub/slides/slides_tmpl/image/25-09-28-15:21:06-d3ce3ogs8jdo4os5dbsg.jpg"/>
          <p:cNvPicPr>
            <a:picLocks noChangeAspect="1"/>
          </p:cNvPicPr>
          <p:nvPr/>
        </p:nvPicPr>
        <p:blipFill>
          <a:blip r:embed="rId4"/>
          <a:srcRect r="19005" b="23096"/>
          <a:stretch/>
        </p:blipFill>
        <p:spPr>
          <a:xfrm>
            <a:off x="3206743" y="4577285"/>
            <a:ext cx="1140528" cy="111385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727065" y="2331561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 Plan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5727065" y="2807335"/>
            <a:ext cx="5762625" cy="28841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2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Choose one personal and one professional process to co-create with AI, set measurable goals, allocate learning time, and schedule a retrospective to ensure progress.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31441" y="1318802"/>
            <a:ext cx="270062" cy="1056827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74000">
                <a:srgbClr val="72C3CF"/>
              </a:gs>
              <a:gs pos="83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5031441" y="1318802"/>
            <a:ext cx="270062" cy="10568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78089" y="1640417"/>
            <a:ext cx="1703917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5571" y="1110287"/>
            <a:ext cx="2674531" cy="53032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31441" y="2952395"/>
            <a:ext cx="270062" cy="1056827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74000">
                <a:srgbClr val="72C3CF"/>
              </a:gs>
              <a:gs pos="83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5031441" y="2952395"/>
            <a:ext cx="270062" cy="10568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031441" y="4482371"/>
            <a:ext cx="270062" cy="1056827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74000">
                <a:srgbClr val="72C3CF"/>
              </a:gs>
              <a:gs pos="83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5031441" y="4482371"/>
            <a:ext cx="270062" cy="10568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24458" y="1401470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95344" y="1618005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Opportunity Radar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524500" y="3035092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95386" y="3251627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Ethics &amp; Next Steps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524500" y="4647341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495386" y="4863876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Call to Action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Innovate Together Starting Now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-759460" y="4941570"/>
            <a:ext cx="2411730" cy="2411730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-759460" y="4941570"/>
            <a:ext cx="2411730" cy="2411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55063" y="739688"/>
            <a:ext cx="104819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olid"/>
            <a:headEnd type="none"/>
            <a:tailEnd type="none"/>
          </a:ln>
        </p:spPr>
      </p:sp>
      <p:sp>
        <p:nvSpPr>
          <p:cNvPr id="12" name="Shape 10"/>
          <p:cNvSpPr/>
          <p:nvPr/>
        </p:nvSpPr>
        <p:spPr>
          <a:xfrm>
            <a:off x="4824413" y="2085699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4824413" y="2085699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495822" y="208573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Share Your Map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26415" y="2443877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Share your AI Futures Map with peers to gather feedback and iterate, fostering a collaborative environment.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11578" y="2085639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7" name="Text 15"/>
          <p:cNvSpPr/>
          <p:nvPr/>
        </p:nvSpPr>
        <p:spPr>
          <a:xfrm>
            <a:off x="6111578" y="2085639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302341" y="208567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Celebrate Micro-Wins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302341" y="2443817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Acknowledge small victories to reinforce a collaborative identity and build momentum for larger initiatives.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856996" y="3901837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21" name="Text 19"/>
          <p:cNvSpPr/>
          <p:nvPr/>
        </p:nvSpPr>
        <p:spPr>
          <a:xfrm>
            <a:off x="4856996" y="3901837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528405" y="3901874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Contribute to Community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58998" y="4260014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Share lessons learned with open communities to contribute to collective knowledge and shape future AI norms.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11478" y="3901777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111478" y="3901777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302241" y="3901815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Shape the Future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302241" y="4259955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joining the collective experiment today, you can influence how AI amplifies human flourishing tomorrow.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860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86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558925" y="5872480"/>
            <a:ext cx="1478915" cy="1478915"/>
          </a:xfrm>
          <a:prstGeom prst="ellipse">
            <a:avLst/>
          </a:prstGeom>
          <a:solidFill>
            <a:srgbClr val="E4F3F7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558925" y="587248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768205" y="2360930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9768205" y="2360930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189335" y="1578610"/>
            <a:ext cx="1478280" cy="1478280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1" name="Text 9"/>
          <p:cNvSpPr/>
          <p:nvPr/>
        </p:nvSpPr>
        <p:spPr>
          <a:xfrm>
            <a:off x="11189335" y="1578610"/>
            <a:ext cx="1478280" cy="1478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66353" y="2042795"/>
            <a:ext cx="1041844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2630" y="5266055"/>
            <a:ext cx="334327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Everywhere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Reshapes Work, Life &amp; Play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38200" y="1439545"/>
            <a:ext cx="10460355" cy="147701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838200" y="1439545"/>
            <a:ext cx="10460355" cy="1477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38200" y="3126423"/>
            <a:ext cx="10460355" cy="147701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838200" y="3126423"/>
            <a:ext cx="10460355" cy="1477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38200" y="4851400"/>
            <a:ext cx="10460355" cy="147701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838200" y="4851400"/>
            <a:ext cx="10460355" cy="14770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99185" y="1557020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648460" y="161417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Work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99185" y="1915160"/>
            <a:ext cx="999871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automates routine tasks like data entry, freeing up time for strategic thinking and creativity. It enhances decision-making by providing data-driven insights, making businesses more agile.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99185" y="3243898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648460" y="3301048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Life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99185" y="3602038"/>
            <a:ext cx="999871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 personal assistants manage daily tasks, from scheduling to smart home control. Health and wellness apps use AI to track metrics and offer personalized advice, improving overall well-being.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99185" y="4968875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648460" y="5026025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Play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99185" y="5327015"/>
            <a:ext cx="999871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transforms gaming with personalized experiences and dynamic content. Creative tools like DALL·E and ChatGPT democratize art and literature, empowering creators to explore new boundaries.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220000">
            <a:off x="-893512" y="-1505182"/>
            <a:ext cx="6266741" cy="626674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5220000">
            <a:off x="-893512" y="-1505182"/>
            <a:ext cx="6266741" cy="62667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433566" y="3495450"/>
            <a:ext cx="3044596" cy="3044596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solidFill>
              <a:srgbClr val="11A9B8"/>
            </a:solidFill>
            <a:prstDash val="dash"/>
          </a:ln>
        </p:spPr>
      </p:sp>
      <p:sp>
        <p:nvSpPr>
          <p:cNvPr id="5" name="Text 3"/>
          <p:cNvSpPr/>
          <p:nvPr/>
        </p:nvSpPr>
        <p:spPr>
          <a:xfrm>
            <a:off x="7433566" y="3495450"/>
            <a:ext cx="3044596" cy="304459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104255" y="692785"/>
            <a:ext cx="520065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Daily AI Touchpoints You Miss</a:t>
            </a:r>
            <a:endParaRPr lang="en-US" sz="1600" dirty="0"/>
          </a:p>
        </p:txBody>
      </p:sp>
      <p:pic>
        <p:nvPicPr>
          <p:cNvPr id="7" name="Image 0" descr="https://kimi-img.moonshot.cn/pub/slides/slides_tmpl/image/25-09-28-15:21:25-d3ce3t8s8jdo4os5dc2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53" y="-878106"/>
            <a:ext cx="4791075" cy="480060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138629" y="748454"/>
            <a:ext cx="780987" cy="780987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5138629" y="748454"/>
            <a:ext cx="780987" cy="78098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1" descr="https://kimi-img.moonshot.cn/pub/slides/slides_tmpl/image/25-09-28-15:21:35-d3ce3vos8jdo4os5dc3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7470" y="3626587"/>
            <a:ext cx="2776788" cy="278230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919470" y="1508125"/>
            <a:ext cx="437324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Invisible Algorithms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5804535" y="1847215"/>
            <a:ext cx="6022340" cy="16205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Algorithms curate news feeds, predict traffic, and adjust thermostats. These invisible AI touchpoints enhance daily life by reducing friction and expanding choices.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656080" y="4478020"/>
            <a:ext cx="550291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Awareness as First Step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836295" y="4996180"/>
            <a:ext cx="6323330" cy="16205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Recognizing these AI interactions is crucial. Awareness allows for intentional collaboration, turning everyday tasks into opportunities for innovation and efficiency.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of Work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1CFDF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Automation Creates Strategic Space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113424" y="5518700"/>
            <a:ext cx="3912574" cy="3912574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solidFill>
              <a:srgbClr val="11A9B8"/>
            </a:solidFill>
            <a:prstDash val="sysDot"/>
          </a:ln>
        </p:spPr>
      </p:sp>
      <p:sp>
        <p:nvSpPr>
          <p:cNvPr id="10" name="Text 8"/>
          <p:cNvSpPr/>
          <p:nvPr/>
        </p:nvSpPr>
        <p:spPr>
          <a:xfrm>
            <a:off x="4113424" y="5518700"/>
            <a:ext cx="3912574" cy="39125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 rot="17040000">
            <a:off x="4241670" y="5646949"/>
            <a:ext cx="3656106" cy="3656106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 rot="17040000">
            <a:off x="4241670" y="5646949"/>
            <a:ext cx="3656106" cy="3656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-2837528" y="4941301"/>
            <a:ext cx="4489927" cy="4489927"/>
          </a:xfrm>
          <a:prstGeom prst="ellipse">
            <a:avLst/>
          </a:prstGeom>
          <a:solidFill>
            <a:srgbClr val="E4F3F7">
              <a:alpha val="54902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-2837528" y="4941301"/>
            <a:ext cx="4489927" cy="44899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31722" y="1304163"/>
            <a:ext cx="76008" cy="4330931"/>
          </a:xfrm>
          <a:prstGeom prst="rect">
            <a:avLst/>
          </a:prstGeom>
          <a:solidFill>
            <a:srgbClr val="80C8D8">
              <a:alpha val="5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6031722" y="1304163"/>
            <a:ext cx="76008" cy="43309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72366" y="1366407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5972366" y="1366407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72366" y="2402046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972366" y="2402046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72366" y="3362302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5972366" y="3362302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72366" y="4371136"/>
            <a:ext cx="214630" cy="21463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5972366" y="4371136"/>
            <a:ext cx="214630" cy="214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08090" y="1247013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57365" y="1304163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Reclaiming Time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08090" y="1662303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absorbs repetitive tasks like data entry and scheduling, freeing up hours for professionals to focus on high-value activities like relationship-building and strategic planning.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26542" y="2282644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75817" y="2339794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Decision-Making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26542" y="2697934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providing data-driven insights, AI helps organizations make more informed decisions, leading to increased efficiency and innovation.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08027" y="3230817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857302" y="328796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Strategic Foresight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08027" y="3646107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Professionals can now invest their reclaimed time in forward-thinking initiatives, driving long-term growth and competitive advantage.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26542" y="4251779"/>
            <a:ext cx="653415" cy="4533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75817" y="4308929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Purposeful Work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26542" y="4667069"/>
            <a:ext cx="5369560" cy="848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Individuals experience greater job satisfaction as they engage in more meaningful and fulfilling tasks, thanks to AI automation.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910047" y="-1473273"/>
            <a:ext cx="3281998" cy="3281998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8910047" y="-1473273"/>
            <a:ext cx="3281998" cy="328199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388756" y="-284554"/>
            <a:ext cx="1478915" cy="1478915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388756" y="-284554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21223" y="2554756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Hybrid Roles Emerge Overnight</a:t>
            </a:r>
            <a:endParaRPr lang="en-US" sz="1600" dirty="0"/>
          </a:p>
        </p:txBody>
      </p:sp>
      <p:pic>
        <p:nvPicPr>
          <p:cNvPr id="9" name="Image 0" descr="https://kimi-img.moonshot.cn/pub/slides/slides_tmpl/image/25-09-28-15:21:08-d3ce3p0s8jdo4os5dbu0.jpg"/>
          <p:cNvPicPr>
            <a:picLocks noChangeAspect="1"/>
          </p:cNvPicPr>
          <p:nvPr/>
        </p:nvPicPr>
        <p:blipFill>
          <a:blip r:embed="rId3"/>
          <a:srcRect l="27074" r="321"/>
          <a:stretch/>
        </p:blipFill>
        <p:spPr>
          <a:xfrm>
            <a:off x="0" y="0"/>
            <a:ext cx="5038297" cy="6857955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121201" y="3548247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New Titles and Skills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121400" y="4240530"/>
            <a:ext cx="5560695" cy="19888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Roles like AI-augmented marketers and data-anchored project managers are emerging. These hybrid roles demand fluency in AI models and ethical oversight, redefining career paths.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1254</Words>
  <Application>Microsoft Office PowerPoint</Application>
  <PresentationFormat>Widescreen</PresentationFormat>
  <Paragraphs>209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Calibri</vt:lpstr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Innovating Together: Human-AI Synergy</dc:title>
  <dc:subject>Innovating Together: Human-AI Synergy</dc:subject>
  <dc:creator>Kimi</dc:creator>
  <cp:lastModifiedBy>Sean</cp:lastModifiedBy>
  <cp:revision>2</cp:revision>
  <dcterms:created xsi:type="dcterms:W3CDTF">2025-12-03T02:11:01Z</dcterms:created>
  <dcterms:modified xsi:type="dcterms:W3CDTF">2025-12-03T02:11:33Z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{"Label":"Innovating Together: Human-AI Synergy","ContentProducer":"001191110108MACG2KBH8F10000","ProduceID":"d4npna9durqb4hsfvjb0","ReservedCode1":"","ContentPropagator":"001191110108MACG2KBH8F20000","PropagateID":"d4npna9durqb4hsfvjb0","ReservedCode2":""}</vt:lpwstr>
  </property>
</Properties>
</file>